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1D34928-B9F9-5930-4103-5052AA8BF88F}" name="Mita Huq" initials="MH" userId="S::mitahuq@uvic.ca::c177ef16-3d47-4312-a386-50b72dd2bd5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58"/>
  </p:normalViewPr>
  <p:slideViewPr>
    <p:cSldViewPr snapToGrid="0">
      <p:cViewPr>
        <p:scale>
          <a:sx n="80" d="100"/>
          <a:sy n="80" d="100"/>
        </p:scale>
        <p:origin x="520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3691D-2969-6440-93B2-8FBB1A5A3DC3}" type="datetimeFigureOut">
              <a:rPr lang="en-US" smtClean="0"/>
              <a:t>8/14/25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8A5E2-E8E6-8242-9013-EA722CFDD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90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70502-0A96-F647-B8A2-71406E3D7D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63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1BAA2-4BC6-589E-01DC-C6AC5E910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8C7423-27D3-11F6-DA85-29D13334D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110B2-0545-169D-051A-B62821B1A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D2CD8-3474-8AD1-2504-5E2C6391A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5B3C5-A50A-5024-4AEF-A6BE6407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8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65C82-2F1A-D3A4-6DC3-1134D143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0A32-1BA3-C53A-3A3B-07D3D84C7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12AE3-0B20-EE49-E48B-8326B0E61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C2F5B-0C68-856C-C755-D8967F69A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D78C3-0D68-101A-3228-F9D51160A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4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DF1E3-51CC-8C59-9108-E6BCD3363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93671-CB7B-988D-0C28-940ED9E41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5A119-4645-0A71-E2E3-5FF4C1E71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AC7EF-EFFD-A672-44D2-FDBCD054E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D1FF4-C0CE-8E93-8747-92E278AE7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12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1ACFC-B527-A256-3B43-EE9EAC75B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ED344-3F56-60C7-4579-E25464849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D6132-7B01-EC6F-C8AE-2D06FEE0E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DF8E99-AA0D-F5BA-9921-A2CBA525D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C67BB-F6CE-5243-1C64-9F06F29B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8530E-47FE-F04D-C691-6B06D05EA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5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60C7F-EE3C-EF80-8F8D-D08E90F66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350B5-DC73-6FA2-0ABF-C3F609CDF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AC661-1027-F4C2-6240-19AAD3AEC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5A6C8C-048F-5C03-B8C6-7595009E96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D08C98-1EA1-1553-21D1-8BCF19B19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D955F5-3633-CBA8-0E33-77FDCABAA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8B6076-7ACC-0F32-50E9-803A8A46C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BE338E-270F-63AC-C40E-296FC16D9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9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9B34F-25ED-CFF0-D7E8-D9ABD1EED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44BD2-CAA3-314F-FC5B-2F31B5BF8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B3DC5E-89A8-4BF3-1C73-4DA18B6EB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AC593F-7DBB-5725-A517-5067AEC80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0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580A83-8709-3285-6542-DFAC7105C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4F8E9E-0CDC-6A5F-A54A-ABD32486B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C961F-B518-E7E9-0DC5-4E9C6B960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2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4F456-325C-7236-C0B6-F7230B177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22105-9793-6F42-6F2D-88A91D02F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3AE28-79ED-10DD-D833-0BA343882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5DB28E-BD73-C6C5-6D18-4D7170C55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3AE44-4AE2-F397-F3E7-78243D54C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8F4BF-7EC1-B75F-1B89-1F1D6A02C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49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ED4A7-79E6-5D19-8A64-D34AFD21E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600B6E-0908-7E0E-0278-422CF1CD4E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E62B8-E6A4-545A-6CFF-134F421A1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1818E-BF1C-9553-0D39-0AC089F1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B5813-8177-9881-7A75-F32066629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652858-E2D8-6014-14C2-73FE0F0C7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3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5A258-1BF5-0F24-5265-C3ABBBFE7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5C5179-0B55-1717-8E00-5EAA51125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F4DC3-078F-33C6-2246-01E4BD7A1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BDAF4-D5C7-4831-396F-0ACD902FB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DAC95-DBF2-0147-BC80-B3D9C1BE6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60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41027A-07E4-564F-632B-C2C6D3D642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82B650-6DF9-5697-3996-FFA681D550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84816-341C-41F0-63B6-2C36C9943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AEE45-3A83-138A-21DE-E3569137F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106AD-7641-1008-DD8B-7C60DEFA8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53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5A4EF-021E-A810-4121-5BF09A023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D594B-845E-F636-BD20-FA0440F9B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C8648-2A69-1AEC-B405-7607BD546F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EA30A9-3EBE-A54B-980E-11AE704D7DE8}" type="datetimeFigureOut">
              <a:rPr lang="en-US" smtClean="0"/>
              <a:t>8/14/25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C0219-9A39-EFCF-98D6-B068B50F3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111D0-5A66-16DA-537E-5F3F537D07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32C441-8471-4249-A906-DE430CC1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70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svg"/><Relationship Id="rId3" Type="http://schemas.openxmlformats.org/officeDocument/2006/relationships/hyperlink" Target="https://www.openaccessgovernment.org/article/upscaling-integrated-mental-health-services-and-systems-for-people-of-forced-migration/175131/" TargetMode="External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6.svg"/><Relationship Id="rId5" Type="http://schemas.openxmlformats.org/officeDocument/2006/relationships/hyperlink" Target="https://www.canva.com/design/DAGv1IwS3tw/NnMm5jkPUJrEh7V3vaOL_g/edit?utm_content=DAGv1IwS3tw&amp;utm_campaign=designshare&amp;utm_medium=link2&amp;utm_source=sharebutton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anva.com/design/DAGuXIgoy7g/9bayHaXWYsdxSO6FUBhfEQ/edit?utm_content=DAGuXIgoy7g&amp;utm_campaign=designshare&amp;utm_medium=link2&amp;utm_source=sharebutton" TargetMode="External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Alternative Process 51">
            <a:extLst>
              <a:ext uri="{FF2B5EF4-FFF2-40B4-BE49-F238E27FC236}">
                <a16:creationId xmlns:a16="http://schemas.microsoft.com/office/drawing/2014/main" id="{49CADE38-4042-BBDF-D7D8-0986AFD7C546}"/>
              </a:ext>
            </a:extLst>
          </p:cNvPr>
          <p:cNvSpPr/>
          <p:nvPr/>
        </p:nvSpPr>
        <p:spPr>
          <a:xfrm>
            <a:off x="5353950" y="1080062"/>
            <a:ext cx="1901745" cy="1045646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Realist Evaluation</a:t>
            </a:r>
          </a:p>
        </p:txBody>
      </p:sp>
      <p:sp>
        <p:nvSpPr>
          <p:cNvPr id="48" name="Alternative Process 47">
            <a:extLst>
              <a:ext uri="{FF2B5EF4-FFF2-40B4-BE49-F238E27FC236}">
                <a16:creationId xmlns:a16="http://schemas.microsoft.com/office/drawing/2014/main" id="{C1FC0096-FCD4-DCC9-44E1-79959CED1CCC}"/>
              </a:ext>
            </a:extLst>
          </p:cNvPr>
          <p:cNvSpPr/>
          <p:nvPr/>
        </p:nvSpPr>
        <p:spPr>
          <a:xfrm>
            <a:off x="1068849" y="1080061"/>
            <a:ext cx="1901745" cy="1045645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Convening and Collaborating KT activities MSHRBC C2</a:t>
            </a:r>
          </a:p>
        </p:txBody>
      </p:sp>
      <p:sp>
        <p:nvSpPr>
          <p:cNvPr id="47" name="Alternative Process 46">
            <a:extLst>
              <a:ext uri="{FF2B5EF4-FFF2-40B4-BE49-F238E27FC236}">
                <a16:creationId xmlns:a16="http://schemas.microsoft.com/office/drawing/2014/main" id="{BE835119-BE35-6C7D-2F9B-8062336F0DA4}"/>
              </a:ext>
            </a:extLst>
          </p:cNvPr>
          <p:cNvSpPr/>
          <p:nvPr/>
        </p:nvSpPr>
        <p:spPr>
          <a:xfrm>
            <a:off x="3161607" y="1082363"/>
            <a:ext cx="1901745" cy="1045647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Realist Synthesis</a:t>
            </a:r>
          </a:p>
        </p:txBody>
      </p:sp>
      <p:sp>
        <p:nvSpPr>
          <p:cNvPr id="45" name="Alternative Process 44">
            <a:extLst>
              <a:ext uri="{FF2B5EF4-FFF2-40B4-BE49-F238E27FC236}">
                <a16:creationId xmlns:a16="http://schemas.microsoft.com/office/drawing/2014/main" id="{D1311DD7-DEB3-7D60-652F-7098A7837F5E}"/>
              </a:ext>
            </a:extLst>
          </p:cNvPr>
          <p:cNvSpPr/>
          <p:nvPr/>
        </p:nvSpPr>
        <p:spPr>
          <a:xfrm>
            <a:off x="8260313" y="1088766"/>
            <a:ext cx="2658592" cy="99546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Knowledge dissemination</a:t>
            </a:r>
          </a:p>
        </p:txBody>
      </p:sp>
      <p:sp>
        <p:nvSpPr>
          <p:cNvPr id="30" name="Pentagon 29">
            <a:extLst>
              <a:ext uri="{FF2B5EF4-FFF2-40B4-BE49-F238E27FC236}">
                <a16:creationId xmlns:a16="http://schemas.microsoft.com/office/drawing/2014/main" id="{CA3DAD5E-D369-5BAD-5C4E-F9F6FC805922}"/>
              </a:ext>
            </a:extLst>
          </p:cNvPr>
          <p:cNvSpPr/>
          <p:nvPr/>
        </p:nvSpPr>
        <p:spPr>
          <a:xfrm>
            <a:off x="8730041" y="5460052"/>
            <a:ext cx="3199215" cy="1045648"/>
          </a:xfrm>
          <a:prstGeom prst="homePlat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1200" b="1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Action becomes </a:t>
            </a:r>
          </a:p>
          <a:p>
            <a:pPr lvl="1" algn="ctr"/>
            <a:r>
              <a:rPr lang="en-US" sz="1200" b="1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embedded </a:t>
            </a:r>
          </a:p>
          <a:p>
            <a:pPr lvl="1" algn="ctr"/>
            <a:r>
              <a:rPr lang="en-US" sz="1200" b="1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into practice</a:t>
            </a:r>
          </a:p>
        </p:txBody>
      </p:sp>
      <p:sp>
        <p:nvSpPr>
          <p:cNvPr id="21" name="Pentagon 20">
            <a:extLst>
              <a:ext uri="{FF2B5EF4-FFF2-40B4-BE49-F238E27FC236}">
                <a16:creationId xmlns:a16="http://schemas.microsoft.com/office/drawing/2014/main" id="{BECAA2B4-278E-28AA-FF09-CFA5AA90B45D}"/>
              </a:ext>
            </a:extLst>
          </p:cNvPr>
          <p:cNvSpPr/>
          <p:nvPr/>
        </p:nvSpPr>
        <p:spPr>
          <a:xfrm>
            <a:off x="6690429" y="5460052"/>
            <a:ext cx="2925127" cy="104564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/>
            <a:r>
              <a:rPr lang="en-US" sz="1200" b="1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Research is </a:t>
            </a:r>
          </a:p>
          <a:p>
            <a:pPr lvl="2" algn="ctr"/>
            <a:r>
              <a:rPr lang="en-US" sz="1200" b="1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applied to practice</a:t>
            </a:r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D408325A-DA5A-D8C4-A2C6-CC9A74202F79}"/>
              </a:ext>
            </a:extLst>
          </p:cNvPr>
          <p:cNvSpPr/>
          <p:nvPr/>
        </p:nvSpPr>
        <p:spPr>
          <a:xfrm>
            <a:off x="4774544" y="5460052"/>
            <a:ext cx="2801400" cy="104564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Empirical</a:t>
            </a:r>
          </a:p>
          <a:p>
            <a:pPr algn="ctr"/>
            <a:r>
              <a:rPr lang="en-US" sz="1200" b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findings</a:t>
            </a:r>
          </a:p>
          <a:p>
            <a:pPr algn="ctr"/>
            <a:r>
              <a:rPr lang="en-US" sz="1200" b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developed</a:t>
            </a:r>
          </a:p>
        </p:txBody>
      </p:sp>
      <p:sp>
        <p:nvSpPr>
          <p:cNvPr id="2" name="Round Same-side Corner of Rectangle 1">
            <a:extLst>
              <a:ext uri="{FF2B5EF4-FFF2-40B4-BE49-F238E27FC236}">
                <a16:creationId xmlns:a16="http://schemas.microsoft.com/office/drawing/2014/main" id="{060EEA44-5CF5-059A-49E3-9C7421DB9B04}"/>
              </a:ext>
            </a:extLst>
          </p:cNvPr>
          <p:cNvSpPr/>
          <p:nvPr/>
        </p:nvSpPr>
        <p:spPr>
          <a:xfrm>
            <a:off x="1060508" y="2213932"/>
            <a:ext cx="1920240" cy="1045648"/>
          </a:xfrm>
          <a:prstGeom prst="round2Same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 1</a:t>
            </a:r>
          </a:p>
        </p:txBody>
      </p:sp>
      <p:sp>
        <p:nvSpPr>
          <p:cNvPr id="4" name="Round Same-side Corner of Rectangle 3">
            <a:extLst>
              <a:ext uri="{FF2B5EF4-FFF2-40B4-BE49-F238E27FC236}">
                <a16:creationId xmlns:a16="http://schemas.microsoft.com/office/drawing/2014/main" id="{C89B9FF5-FD28-1AA0-5FD1-2B7F081AD9B7}"/>
              </a:ext>
            </a:extLst>
          </p:cNvPr>
          <p:cNvSpPr/>
          <p:nvPr/>
        </p:nvSpPr>
        <p:spPr>
          <a:xfrm>
            <a:off x="3171249" y="2213932"/>
            <a:ext cx="1920240" cy="1045648"/>
          </a:xfrm>
          <a:prstGeom prst="round2Same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 2</a:t>
            </a:r>
          </a:p>
        </p:txBody>
      </p:sp>
      <p:sp>
        <p:nvSpPr>
          <p:cNvPr id="5" name="Round Same-side Corner of Rectangle 4">
            <a:extLst>
              <a:ext uri="{FF2B5EF4-FFF2-40B4-BE49-F238E27FC236}">
                <a16:creationId xmlns:a16="http://schemas.microsoft.com/office/drawing/2014/main" id="{02848257-5935-A9A0-4A88-F1803A6808EF}"/>
              </a:ext>
            </a:extLst>
          </p:cNvPr>
          <p:cNvSpPr/>
          <p:nvPr/>
        </p:nvSpPr>
        <p:spPr>
          <a:xfrm>
            <a:off x="5281990" y="2213932"/>
            <a:ext cx="1920240" cy="1045648"/>
          </a:xfrm>
          <a:prstGeom prst="round2Same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 3</a:t>
            </a:r>
          </a:p>
        </p:txBody>
      </p:sp>
      <p:sp>
        <p:nvSpPr>
          <p:cNvPr id="6" name="Round Same-side Corner of Rectangle 5">
            <a:extLst>
              <a:ext uri="{FF2B5EF4-FFF2-40B4-BE49-F238E27FC236}">
                <a16:creationId xmlns:a16="http://schemas.microsoft.com/office/drawing/2014/main" id="{4C74BC93-C4E8-8045-C7FC-5F6399F84B7F}"/>
              </a:ext>
            </a:extLst>
          </p:cNvPr>
          <p:cNvSpPr/>
          <p:nvPr/>
        </p:nvSpPr>
        <p:spPr>
          <a:xfrm>
            <a:off x="7392731" y="2213932"/>
            <a:ext cx="1920240" cy="1045648"/>
          </a:xfrm>
          <a:prstGeom prst="round2Same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 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2E502B-3814-35C1-9C1A-6A366339A10A}"/>
              </a:ext>
            </a:extLst>
          </p:cNvPr>
          <p:cNvSpPr/>
          <p:nvPr/>
        </p:nvSpPr>
        <p:spPr>
          <a:xfrm>
            <a:off x="1060508" y="3253668"/>
            <a:ext cx="1920240" cy="162897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Helvetica Neue"/>
              </a:rPr>
              <a:t>Realist workshop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Helvetica Neue"/>
              </a:rPr>
              <a:t>Deliberative dialogues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World Café </a:t>
            </a:r>
            <a:endParaRPr lang="en-US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Helvetica Neue"/>
              </a:rPr>
              <a:t>Findings manuscript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Findings</a:t>
            </a:r>
            <a:endParaRPr lang="en-US" sz="1200" dirty="0">
              <a:solidFill>
                <a:schemeClr val="tx1"/>
              </a:solidFill>
              <a:latin typeface="Helvetica Neue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562E9D79-02B9-7150-E69E-F24E2DC4D945}"/>
              </a:ext>
            </a:extLst>
          </p:cNvPr>
          <p:cNvSpPr/>
          <p:nvPr/>
        </p:nvSpPr>
        <p:spPr>
          <a:xfrm>
            <a:off x="1643438" y="4882640"/>
            <a:ext cx="754380" cy="491490"/>
          </a:xfrm>
          <a:prstGeom prst="downArrow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3A9FFC75-68E7-A03B-64F2-5E4FC686BAEC}"/>
              </a:ext>
            </a:extLst>
          </p:cNvPr>
          <p:cNvSpPr/>
          <p:nvPr/>
        </p:nvSpPr>
        <p:spPr>
          <a:xfrm>
            <a:off x="2578275" y="5460052"/>
            <a:ext cx="2745827" cy="1045648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Testable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program theory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developed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A6E26B-889D-DF44-FB5B-AC31683AE473}"/>
              </a:ext>
            </a:extLst>
          </p:cNvPr>
          <p:cNvSpPr/>
          <p:nvPr/>
        </p:nvSpPr>
        <p:spPr>
          <a:xfrm>
            <a:off x="3171249" y="3253668"/>
            <a:ext cx="1920240" cy="162897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Realist synthesis protocol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Realist synthesis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Initial theory</a:t>
            </a:r>
            <a:endParaRPr lang="en-US" sz="1200" dirty="0">
              <a:solidFill>
                <a:schemeClr val="tx1"/>
              </a:solidFill>
              <a:latin typeface="Helvetica Neue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  <a:latin typeface="Helvetica Neue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3A6FCB36-4C50-30F1-9482-E73C46EC09DE}"/>
              </a:ext>
            </a:extLst>
          </p:cNvPr>
          <p:cNvSpPr/>
          <p:nvPr/>
        </p:nvSpPr>
        <p:spPr>
          <a:xfrm>
            <a:off x="3754179" y="4882640"/>
            <a:ext cx="754380" cy="491490"/>
          </a:xfrm>
          <a:prstGeom prst="downArrow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306766-A8CD-50DC-373A-50F6CB07A43C}"/>
              </a:ext>
            </a:extLst>
          </p:cNvPr>
          <p:cNvSpPr/>
          <p:nvPr/>
        </p:nvSpPr>
        <p:spPr>
          <a:xfrm>
            <a:off x="5289872" y="3253668"/>
            <a:ext cx="1912358" cy="162897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Realist synthesis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Development of project proposal for realist evaluation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3A734D78-E24E-E2A6-2486-AAB7D67C7A66}"/>
              </a:ext>
            </a:extLst>
          </p:cNvPr>
          <p:cNvSpPr/>
          <p:nvPr/>
        </p:nvSpPr>
        <p:spPr>
          <a:xfrm>
            <a:off x="5864920" y="4882640"/>
            <a:ext cx="754380" cy="491490"/>
          </a:xfrm>
          <a:prstGeom prst="downArrow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1628F8-68BA-47E0-AF45-6FA9339E75AD}"/>
              </a:ext>
            </a:extLst>
          </p:cNvPr>
          <p:cNvSpPr/>
          <p:nvPr/>
        </p:nvSpPr>
        <p:spPr>
          <a:xfrm>
            <a:off x="7392731" y="3253668"/>
            <a:ext cx="1920240" cy="162897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Realist evaluation and implementation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Toolkits for specific contexts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National webinars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6704F43F-14CE-7512-93FD-2C8F4B0E5D3C}"/>
              </a:ext>
            </a:extLst>
          </p:cNvPr>
          <p:cNvSpPr/>
          <p:nvPr/>
        </p:nvSpPr>
        <p:spPr>
          <a:xfrm>
            <a:off x="7975661" y="4882640"/>
            <a:ext cx="754380" cy="491490"/>
          </a:xfrm>
          <a:prstGeom prst="downArrow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864113-F2F5-8599-6435-3CD302E251D8}"/>
              </a:ext>
            </a:extLst>
          </p:cNvPr>
          <p:cNvSpPr txBox="1"/>
          <p:nvPr/>
        </p:nvSpPr>
        <p:spPr>
          <a:xfrm>
            <a:off x="1333380" y="2022744"/>
            <a:ext cx="1337310" cy="30777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2023-24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C6DFC9-1929-B914-1CF1-2E98A2939BC9}"/>
              </a:ext>
            </a:extLst>
          </p:cNvPr>
          <p:cNvSpPr txBox="1"/>
          <p:nvPr/>
        </p:nvSpPr>
        <p:spPr>
          <a:xfrm>
            <a:off x="3462713" y="2022743"/>
            <a:ext cx="1337310" cy="30777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2024-25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D40FA0-A7B8-CE08-3B74-3731739B8895}"/>
              </a:ext>
            </a:extLst>
          </p:cNvPr>
          <p:cNvSpPr txBox="1"/>
          <p:nvPr/>
        </p:nvSpPr>
        <p:spPr>
          <a:xfrm>
            <a:off x="5602222" y="2018408"/>
            <a:ext cx="1337310" cy="30777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2025-26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950281-E8B7-95E8-D34D-3157288031DA}"/>
              </a:ext>
            </a:extLst>
          </p:cNvPr>
          <p:cNvSpPr txBox="1"/>
          <p:nvPr/>
        </p:nvSpPr>
        <p:spPr>
          <a:xfrm>
            <a:off x="7741731" y="2012693"/>
            <a:ext cx="1337310" cy="30777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2026-27</a:t>
            </a:r>
          </a:p>
        </p:txBody>
      </p:sp>
      <p:sp>
        <p:nvSpPr>
          <p:cNvPr id="29" name="Pentagon 28">
            <a:extLst>
              <a:ext uri="{FF2B5EF4-FFF2-40B4-BE49-F238E27FC236}">
                <a16:creationId xmlns:a16="http://schemas.microsoft.com/office/drawing/2014/main" id="{149DEEA9-D4D8-B198-B9F9-B68B838B3C6A}"/>
              </a:ext>
            </a:extLst>
          </p:cNvPr>
          <p:cNvSpPr/>
          <p:nvPr/>
        </p:nvSpPr>
        <p:spPr>
          <a:xfrm>
            <a:off x="726545" y="5460052"/>
            <a:ext cx="2444704" cy="104564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Interest group 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perspectives gained</a:t>
            </a:r>
          </a:p>
        </p:txBody>
      </p:sp>
      <p:pic>
        <p:nvPicPr>
          <p:cNvPr id="31" name="Graphic 30" descr="Chat outline">
            <a:extLst>
              <a:ext uri="{FF2B5EF4-FFF2-40B4-BE49-F238E27FC236}">
                <a16:creationId xmlns:a16="http://schemas.microsoft.com/office/drawing/2014/main" id="{74E316B5-2B2A-2853-DC45-400FE2DF47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74387" y="206178"/>
            <a:ext cx="549020" cy="549020"/>
          </a:xfrm>
          <a:prstGeom prst="rect">
            <a:avLst/>
          </a:prstGeom>
        </p:spPr>
      </p:pic>
      <p:pic>
        <p:nvPicPr>
          <p:cNvPr id="33" name="Graphic 32" descr="Research outline">
            <a:extLst>
              <a:ext uri="{FF2B5EF4-FFF2-40B4-BE49-F238E27FC236}">
                <a16:creationId xmlns:a16="http://schemas.microsoft.com/office/drawing/2014/main" id="{0CE4C742-9F41-8AA7-07BE-D43235FA6B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54331" y="212129"/>
            <a:ext cx="500981" cy="500981"/>
          </a:xfrm>
          <a:prstGeom prst="rect">
            <a:avLst/>
          </a:prstGeom>
        </p:spPr>
      </p:pic>
      <p:pic>
        <p:nvPicPr>
          <p:cNvPr id="35" name="Graphic 34" descr="Typewriter outline">
            <a:extLst>
              <a:ext uri="{FF2B5EF4-FFF2-40B4-BE49-F238E27FC236}">
                <a16:creationId xmlns:a16="http://schemas.microsoft.com/office/drawing/2014/main" id="{A9117E0B-DA5B-FEF6-252E-854DB45F36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75772" y="230521"/>
            <a:ext cx="484514" cy="484514"/>
          </a:xfrm>
          <a:prstGeom prst="rect">
            <a:avLst/>
          </a:prstGeom>
        </p:spPr>
      </p:pic>
      <p:pic>
        <p:nvPicPr>
          <p:cNvPr id="37" name="Graphic 36" descr="Meeting outline">
            <a:extLst>
              <a:ext uri="{FF2B5EF4-FFF2-40B4-BE49-F238E27FC236}">
                <a16:creationId xmlns:a16="http://schemas.microsoft.com/office/drawing/2014/main" id="{73297930-EEA5-27EF-5DBF-619CC11FB9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66143" y="213208"/>
            <a:ext cx="498825" cy="4988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BA6713-71CC-8A13-1660-99A4CD5B662C}"/>
              </a:ext>
            </a:extLst>
          </p:cNvPr>
          <p:cNvSpPr txBox="1"/>
          <p:nvPr/>
        </p:nvSpPr>
        <p:spPr>
          <a:xfrm>
            <a:off x="-114798" y="4063350"/>
            <a:ext cx="113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Click the </a:t>
            </a:r>
            <a:r>
              <a:rPr lang="en-US" sz="1050" b="1" u="sng" dirty="0">
                <a:solidFill>
                  <a:schemeClr val="accent4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bolded links </a:t>
            </a:r>
            <a:r>
              <a:rPr lang="en-US" sz="105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 more information!</a:t>
            </a:r>
          </a:p>
        </p:txBody>
      </p:sp>
      <p:sp>
        <p:nvSpPr>
          <p:cNvPr id="11" name="Round Same-side Corner of Rectangle 10">
            <a:extLst>
              <a:ext uri="{FF2B5EF4-FFF2-40B4-BE49-F238E27FC236}">
                <a16:creationId xmlns:a16="http://schemas.microsoft.com/office/drawing/2014/main" id="{CA3F4CD4-E12E-BA1F-4A6A-A02733A2CF65}"/>
              </a:ext>
            </a:extLst>
          </p:cNvPr>
          <p:cNvSpPr/>
          <p:nvPr/>
        </p:nvSpPr>
        <p:spPr>
          <a:xfrm>
            <a:off x="9428041" y="2213932"/>
            <a:ext cx="1920240" cy="1045648"/>
          </a:xfrm>
          <a:prstGeom prst="round2Same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 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C9A19E-2F35-3113-64BC-E36BDF5D0D1B}"/>
              </a:ext>
            </a:extLst>
          </p:cNvPr>
          <p:cNvSpPr/>
          <p:nvPr/>
        </p:nvSpPr>
        <p:spPr>
          <a:xfrm>
            <a:off x="9428041" y="3253668"/>
            <a:ext cx="1920240" cy="162897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Knowledge dissemination</a:t>
            </a: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7DC193AF-5AE2-C5A0-E8DA-C02F859998FB}"/>
              </a:ext>
            </a:extLst>
          </p:cNvPr>
          <p:cNvSpPr/>
          <p:nvPr/>
        </p:nvSpPr>
        <p:spPr>
          <a:xfrm>
            <a:off x="10010971" y="4882640"/>
            <a:ext cx="754380" cy="491490"/>
          </a:xfrm>
          <a:prstGeom prst="downArrow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4D9A9A-1A07-3775-E44C-860C982961E6}"/>
              </a:ext>
            </a:extLst>
          </p:cNvPr>
          <p:cNvSpPr txBox="1"/>
          <p:nvPr/>
        </p:nvSpPr>
        <p:spPr>
          <a:xfrm>
            <a:off x="9777041" y="2012693"/>
            <a:ext cx="1337310" cy="30777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2027-28</a:t>
            </a:r>
          </a:p>
        </p:txBody>
      </p:sp>
      <p:sp>
        <p:nvSpPr>
          <p:cNvPr id="42" name="Curved Down Arrow 41">
            <a:extLst>
              <a:ext uri="{FF2B5EF4-FFF2-40B4-BE49-F238E27FC236}">
                <a16:creationId xmlns:a16="http://schemas.microsoft.com/office/drawing/2014/main" id="{97397031-CD65-FC58-067A-F346BB2DA072}"/>
              </a:ext>
            </a:extLst>
          </p:cNvPr>
          <p:cNvSpPr/>
          <p:nvPr/>
        </p:nvSpPr>
        <p:spPr>
          <a:xfrm rot="16200000">
            <a:off x="7654926" y="1236084"/>
            <a:ext cx="653772" cy="557003"/>
          </a:xfrm>
          <a:prstGeom prst="curved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Curved Down Arrow 42">
            <a:extLst>
              <a:ext uri="{FF2B5EF4-FFF2-40B4-BE49-F238E27FC236}">
                <a16:creationId xmlns:a16="http://schemas.microsoft.com/office/drawing/2014/main" id="{45510B20-235D-37E8-FD55-7CFDBCB20589}"/>
              </a:ext>
            </a:extLst>
          </p:cNvPr>
          <p:cNvSpPr/>
          <p:nvPr/>
        </p:nvSpPr>
        <p:spPr>
          <a:xfrm rot="16200000" flipH="1" flipV="1">
            <a:off x="10841432" y="1296680"/>
            <a:ext cx="653772" cy="498827"/>
          </a:xfrm>
          <a:prstGeom prst="curved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Alternative Process 56">
            <a:extLst>
              <a:ext uri="{FF2B5EF4-FFF2-40B4-BE49-F238E27FC236}">
                <a16:creationId xmlns:a16="http://schemas.microsoft.com/office/drawing/2014/main" id="{CF014C03-CFD3-5460-7783-8426014C58F9}"/>
              </a:ext>
            </a:extLst>
          </p:cNvPr>
          <p:cNvSpPr/>
          <p:nvPr/>
        </p:nvSpPr>
        <p:spPr>
          <a:xfrm>
            <a:off x="1079003" y="769394"/>
            <a:ext cx="1901745" cy="212871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Work package 1</a:t>
            </a:r>
          </a:p>
        </p:txBody>
      </p:sp>
      <p:sp>
        <p:nvSpPr>
          <p:cNvPr id="58" name="Alternative Process 57">
            <a:extLst>
              <a:ext uri="{FF2B5EF4-FFF2-40B4-BE49-F238E27FC236}">
                <a16:creationId xmlns:a16="http://schemas.microsoft.com/office/drawing/2014/main" id="{216D5AC4-3A09-0766-2A06-A79DED46FFD5}"/>
              </a:ext>
            </a:extLst>
          </p:cNvPr>
          <p:cNvSpPr/>
          <p:nvPr/>
        </p:nvSpPr>
        <p:spPr>
          <a:xfrm>
            <a:off x="3189744" y="781891"/>
            <a:ext cx="1901745" cy="212871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Work package 2</a:t>
            </a:r>
          </a:p>
        </p:txBody>
      </p:sp>
      <p:sp>
        <p:nvSpPr>
          <p:cNvPr id="59" name="Alternative Process 58">
            <a:extLst>
              <a:ext uri="{FF2B5EF4-FFF2-40B4-BE49-F238E27FC236}">
                <a16:creationId xmlns:a16="http://schemas.microsoft.com/office/drawing/2014/main" id="{8F480642-AEEB-5AD6-07BC-B885C176DFEC}"/>
              </a:ext>
            </a:extLst>
          </p:cNvPr>
          <p:cNvSpPr/>
          <p:nvPr/>
        </p:nvSpPr>
        <p:spPr>
          <a:xfrm>
            <a:off x="5353950" y="773683"/>
            <a:ext cx="1901745" cy="212871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Work package 3</a:t>
            </a:r>
          </a:p>
        </p:txBody>
      </p:sp>
      <p:sp>
        <p:nvSpPr>
          <p:cNvPr id="60" name="Alternative Process 59">
            <a:extLst>
              <a:ext uri="{FF2B5EF4-FFF2-40B4-BE49-F238E27FC236}">
                <a16:creationId xmlns:a16="http://schemas.microsoft.com/office/drawing/2014/main" id="{32A6CA3E-2181-752D-60A2-EC8E7A51AB83}"/>
              </a:ext>
            </a:extLst>
          </p:cNvPr>
          <p:cNvSpPr/>
          <p:nvPr/>
        </p:nvSpPr>
        <p:spPr>
          <a:xfrm>
            <a:off x="8274749" y="781890"/>
            <a:ext cx="2644155" cy="212871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Work packages 4 and 5</a:t>
            </a:r>
          </a:p>
        </p:txBody>
      </p:sp>
    </p:spTree>
    <p:extLst>
      <p:ext uri="{BB962C8B-B14F-4D97-AF65-F5344CB8AC3E}">
        <p14:creationId xmlns:p14="http://schemas.microsoft.com/office/powerpoint/2010/main" val="237545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110</Words>
  <Application>Microsoft Macintosh PowerPoint</Application>
  <PresentationFormat>Widescreen</PresentationFormat>
  <Paragraphs>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Arial,Sans-Serif</vt:lpstr>
      <vt:lpstr>Aptos</vt:lpstr>
      <vt:lpstr>Aptos Display</vt:lpstr>
      <vt:lpstr>Arial</vt:lpstr>
      <vt:lpstr>Helvetica Neue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Huq, Mita</dc:creator>
  <cp:lastModifiedBy>Huq, Mita</cp:lastModifiedBy>
  <cp:revision>3</cp:revision>
  <dcterms:created xsi:type="dcterms:W3CDTF">2025-08-12T04:22:33Z</dcterms:created>
  <dcterms:modified xsi:type="dcterms:W3CDTF">2025-08-13T23:48:07Z</dcterms:modified>
</cp:coreProperties>
</file>